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17" r:id="rId5"/>
    <p:sldId id="307" r:id="rId6"/>
    <p:sldId id="308" r:id="rId7"/>
    <p:sldId id="278" r:id="rId8"/>
    <p:sldId id="309" r:id="rId9"/>
    <p:sldId id="304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3B0F6-1925-46C9-9CE2-AC281ECD6051}" v="410" dt="2024-10-30T14:27:06.223"/>
    <p1510:client id="{5EF2D1B4-852E-4C99-8E95-5EA2FD4A5089}" v="6" dt="2024-10-30T14:27:34.876"/>
    <p1510:client id="{81FCD1EC-43E8-19F3-A5E5-9FAF14D86995}" v="12" dt="2024-10-30T15:34:25.564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5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82" d="100"/>
          <a:sy n="82" d="100"/>
        </p:scale>
        <p:origin x="39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3DC9A3D3-BC86-462B-9E6A-3DC2A5C98CE8}" type="datetime1">
              <a:rPr lang="pt-BR" smtClean="0"/>
              <a:t>30/10/2024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9E357A0-8177-46BC-BFCE-19D99E3453C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934A95C-BBFD-4D68-BA25-83BF4D338B26}" type="datetime1">
              <a:rPr lang="pt-BR" smtClean="0"/>
              <a:pPr/>
              <a:t>30/10/2024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7C366290-4595-5745-A50F-D5EC13BAC60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lvl1pPr algn="ctr"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 Dois Conteúdos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Forma livre: Forma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pt-BR"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o Número do Slide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Dois Conteúd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pt-BR"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Espaço Reservado para Conteúdo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o Número do Slide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Conteúdo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a Tabela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3" name="Espaço Reservado para o Número do Slide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erramen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 algn="l"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rtlCol="0"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lang="pt-BR"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Espaço Reservado para o Número do Slide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rtlCol="0" anchor="ctr" anchorCtr="0"/>
          <a:lstStyle>
            <a:lvl1pPr algn="l">
              <a:defRPr lang="pt-BR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 rtlCol="0"/>
          <a:lstStyle>
            <a:lvl1pPr marL="0" indent="0" algn="r">
              <a:buNone/>
              <a:defRPr lang="pt-BR" sz="2400" cap="all" baseline="0"/>
            </a:lvl1pPr>
            <a:lvl2pPr marL="457200" indent="0" algn="r">
              <a:buNone/>
              <a:defRPr lang="pt-BR" sz="1800">
                <a:latin typeface="+mj-lt"/>
              </a:defRPr>
            </a:lvl2pPr>
            <a:lvl3pPr marL="914400" indent="0" algn="r">
              <a:buNone/>
              <a:defRPr lang="pt-BR"/>
            </a:lvl3pPr>
            <a:lvl4pPr marL="1371600" indent="0" algn="r">
              <a:buNone/>
              <a:defRPr lang="pt-BR"/>
            </a:lvl4pPr>
            <a:lvl5pPr marL="1828800" indent="0" algn="r">
              <a:buNone/>
              <a:defRPr lang="pt-BR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 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>
              <a:lnSpc>
                <a:spcPct val="75000"/>
              </a:lnSpc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t">
            <a:noAutofit/>
          </a:bodyPr>
          <a:lstStyle>
            <a:lvl1pPr marL="0" indent="0" algn="r">
              <a:buNone/>
              <a:defRPr lang="pt-BR" sz="18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 Seção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rtlCol="0" anchor="b"/>
          <a:lstStyle>
            <a:lvl1pPr>
              <a:lnSpc>
                <a:spcPct val="75000"/>
              </a:lnSpc>
              <a:defRPr lang="pt-BR"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 rtlCol="0">
            <a:noAutofit/>
          </a:bodyPr>
          <a:lstStyle>
            <a:lvl1pPr marL="0" indent="0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 rtlCol="0">
            <a:noAutofit/>
          </a:bodyPr>
          <a:lstStyle>
            <a:lvl1pPr marL="0" indent="0">
              <a:buFont typeface="Courier New" panose="02070309020205020404" pitchFamily="49" charset="0"/>
              <a:buNone/>
              <a:defRPr lang="pt-BR" sz="2400" b="0" cap="all" baseline="0"/>
            </a:lvl1pPr>
            <a:lvl2pPr>
              <a:defRPr lang="pt-BR" sz="2400"/>
            </a:lvl2pPr>
            <a:lvl3pPr>
              <a:defRPr lang="pt-BR" sz="2400"/>
            </a:lvl3pPr>
            <a:lvl4pPr>
              <a:defRPr lang="pt-BR" sz="2400"/>
            </a:lvl4pPr>
            <a:lvl5pPr>
              <a:defRPr lang="pt-BR" sz="2400"/>
            </a:lvl5pPr>
          </a:lstStyle>
          <a:p>
            <a:pPr lvl="0" rtl="0"/>
            <a:r>
              <a:rPr lang="pt-BR" dirty="0"/>
              <a:t>Clique para adicionar o texto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Conteúdo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Forma Livre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Forma Livre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 rtlCol="0">
            <a:normAutofit/>
          </a:bodyPr>
          <a:lstStyle>
            <a:lvl1pPr>
              <a:defRPr lang="pt-BR" sz="2000"/>
            </a:lvl1pPr>
            <a:lvl2pPr>
              <a:defRPr lang="pt-BR" sz="1800"/>
            </a:lvl2pPr>
            <a:lvl3pPr>
              <a:defRPr lang="pt-BR" sz="1600"/>
            </a:lvl3pPr>
            <a:lvl4pPr>
              <a:defRPr lang="pt-BR" sz="1400"/>
            </a:lvl4pPr>
            <a:lvl5pPr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o Número do Slide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rtlCol="0" anchor="b" anchorCtr="0"/>
          <a:lstStyle>
            <a:lvl1pPr algn="ctr">
              <a:defRPr lang="pt-BR" sz="4800" cap="none" baseline="0">
                <a:latin typeface="+mj-lt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400" cap="all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2" name="Espaço Reservado para Conteúdo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Forma Livre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 rtlCol="0">
            <a:normAutofit/>
          </a:bodyPr>
          <a:lstStyle>
            <a:lvl1pPr marL="228600" indent="-228600">
              <a:buFont typeface="+mj-lt"/>
              <a:buAutoNum type="arabicPeriod"/>
              <a:defRPr lang="pt-BR"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lang="pt-BR"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lang="pt-BR"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lang="pt-BR"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údo e imagem do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 rtlCol="0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defPPr>
              <a:defRPr lang="pt-BR"/>
            </a:defPPr>
          </a:lstStyle>
          <a:p>
            <a:pPr rtl="0"/>
            <a:r>
              <a:rPr lang="pt-BR" dirty="0"/>
              <a:t>CAFECONNECT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SUMÁRIO</a:t>
            </a:r>
          </a:p>
        </p:txBody>
      </p:sp>
      <p:graphicFrame>
        <p:nvGraphicFramePr>
          <p:cNvPr id="6" name="Tabela 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080173"/>
              </p:ext>
            </p:extLst>
          </p:nvPr>
        </p:nvGraphicFramePr>
        <p:xfrm>
          <a:off x="6869113" y="1143000"/>
          <a:ext cx="4190999" cy="4614818"/>
        </p:xfrm>
        <a:graphic>
          <a:graphicData uri="http://schemas.openxmlformats.org/drawingml/2006/table">
            <a:tbl>
              <a:tblPr firstRow="1" bandRow="1"/>
              <a:tblGrid>
                <a:gridCol w="4190999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8279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CONTEXTUALIZAÇÃO</a:t>
                      </a:r>
                      <a:endParaRPr lang="pt-BR" sz="2400" b="0" dirty="0">
                        <a:latin typeface="+mj-lt"/>
                      </a:endParaRPr>
                    </a:p>
                    <a:p>
                      <a:pPr algn="r" rtl="0"/>
                      <a:r>
                        <a:rPr lang="pt-BR" sz="2400" b="0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97900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DESCRIÇÃO DAS ATIVIDADES</a:t>
                      </a:r>
                    </a:p>
                    <a:p>
                      <a:pPr algn="r" rtl="0"/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998987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VÍDEO</a:t>
                      </a:r>
                    </a:p>
                    <a:p>
                      <a:pPr algn="r" rtl="0"/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95902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b="0" dirty="0"/>
                        <a:t>INTEGRANTES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6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854835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endParaRPr lang="pt-BR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rtlCol="0" anchor="b">
            <a:normAutofit fontScale="90000"/>
          </a:bodyPr>
          <a:lstStyle>
            <a:defPPr>
              <a:defRPr lang="pt-BR"/>
            </a:defPPr>
          </a:lstStyle>
          <a:p>
            <a:r>
              <a:rPr lang="pt-BR" sz="3600" b="0" dirty="0"/>
              <a:t>CONTEXTUALIZAÇÃO</a:t>
            </a:r>
            <a:br>
              <a:rPr lang="pt-BR" sz="3200" b="0" dirty="0">
                <a:latin typeface="+mj-lt"/>
              </a:rPr>
            </a:br>
            <a:endParaRPr lang="pt-B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0F586-3EAD-D89D-A6DE-3DE69EC2A8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8412481" cy="37717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dirty="0">
                <a:latin typeface="Arial"/>
                <a:ea typeface="Arial" panose="020B0604020202020204" pitchFamily="34" charset="0"/>
                <a:cs typeface="Arial"/>
              </a:rPr>
              <a:t>Nessa sprint desenvolvemos a tela de finalizar a compra do usuário</a:t>
            </a:r>
            <a:r>
              <a:rPr lang="pt-BR" dirty="0">
                <a:latin typeface="Arial"/>
                <a:ea typeface="Times New Roman" panose="02020603050405020304" pitchFamily="18" charset="0"/>
                <a:cs typeface="Arial"/>
              </a:rPr>
              <a:t>, Então o cliente depois de selecionar o(s) produto(s) do seu interesse, ele poderá fechar a compra, selecionando a forma de pagamento de sua escolha, após escolher, ele confirma seus itens e, então, finaliza sua compra</a:t>
            </a:r>
          </a:p>
          <a:p>
            <a:pPr marL="0" indent="0" algn="just">
              <a:buNone/>
            </a:pPr>
            <a:endParaRPr lang="pt-BR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CD8793-B360-37CC-ED82-6492C0A147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 flipH="1">
            <a:off x="11511636" y="7122159"/>
            <a:ext cx="345744" cy="15737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4932021-58D9-6C2F-62C7-FB57BD0D3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58FB4751-880F-D840-AAA9-3A15815CC996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0152" cy="904352"/>
          </a:xfr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pt-BR"/>
            </a:defPPr>
          </a:lstStyle>
          <a:p>
            <a:r>
              <a:rPr lang="pt-BR" b="0" kern="1200" dirty="0">
                <a:latin typeface="+mj-lt"/>
                <a:ea typeface="+mj-ea"/>
                <a:cs typeface="+mj-cs"/>
              </a:rPr>
              <a:t>DESCRIÇÃO DAS </a:t>
            </a:r>
            <a:r>
              <a:rPr lang="pt-BR" dirty="0"/>
              <a:t>ATIVIDADES</a:t>
            </a:r>
            <a:endParaRPr lang="pt-BR" b="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97" y="1329731"/>
            <a:ext cx="3608813" cy="3956771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pPr lvl="1">
              <a:buNone/>
            </a:pPr>
            <a:r>
              <a:rPr lang="pt-BR" sz="1600" b="1" dirty="0">
                <a:latin typeface="Arial"/>
                <a:ea typeface="+mn-lt"/>
                <a:cs typeface="+mn-lt"/>
              </a:rPr>
              <a:t>Caso de Uso – Confirmar compra </a:t>
            </a:r>
          </a:p>
          <a:p>
            <a:pPr marL="342900" lvl="1" indent="-342900">
              <a:buAutoNum type="arabicPeriod"/>
            </a:pPr>
            <a:r>
              <a:rPr lang="pt-BR" sz="1600" b="1" dirty="0">
                <a:latin typeface="Arial"/>
                <a:ea typeface="+mn-lt"/>
                <a:cs typeface="+mn-lt"/>
              </a:rPr>
              <a:t>Identificação dos Requisitos </a:t>
            </a:r>
          </a:p>
          <a:p>
            <a:pPr lvl="1" indent="0">
              <a:buNone/>
            </a:pPr>
            <a:r>
              <a:rPr lang="pt-BR" sz="1600" dirty="0">
                <a:latin typeface="Arial"/>
                <a:ea typeface="+mn-lt"/>
                <a:cs typeface="+mn-lt"/>
              </a:rPr>
              <a:t>Objetivo: Certificar que a funcionalidade de adicionar produtos que foram adicionados ao carrinho, sejam adicionados ao finalizar compra, para realizar as operações de cálculo de produtos e frete, junto aos dados de informação de endereço e o método de pagamento.</a:t>
            </a:r>
          </a:p>
          <a:p>
            <a:pPr lvl="1" indent="0">
              <a:buNone/>
            </a:pPr>
            <a:endParaRPr lang="pt-BR" sz="1600" dirty="0">
              <a:latin typeface="Arial"/>
              <a:ea typeface="+mn-lt"/>
              <a:cs typeface="+mn-l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E2D9123-D71C-154E-3B7B-03A4950BB27C}"/>
              </a:ext>
            </a:extLst>
          </p:cNvPr>
          <p:cNvSpPr txBox="1"/>
          <p:nvPr/>
        </p:nvSpPr>
        <p:spPr>
          <a:xfrm>
            <a:off x="3315430" y="1234060"/>
            <a:ext cx="3942472" cy="5631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tabLst>
                <a:tab pos="1127760" algn="l"/>
              </a:tabLst>
            </a:pPr>
            <a:r>
              <a:rPr lang="pt-BR" sz="1600" dirty="0">
                <a:latin typeface="Arial"/>
                <a:ea typeface="+mn-lt"/>
                <a:cs typeface="+mn-lt"/>
              </a:rPr>
              <a:t> O sistema deve permitir ao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 usuário </a:t>
            </a:r>
            <a:r>
              <a:rPr lang="pt-BR" sz="1600" dirty="0">
                <a:latin typeface="Arial"/>
                <a:ea typeface="+mn-lt"/>
                <a:cs typeface="+mn-lt"/>
              </a:rPr>
              <a:t>confirmar a compra após verificar os itens 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no </a:t>
            </a:r>
            <a:r>
              <a:rPr lang="pt-BR" sz="1600" dirty="0">
                <a:latin typeface="Arial"/>
                <a:ea typeface="+mn-lt"/>
                <a:cs typeface="+mn-lt"/>
              </a:rPr>
              <a:t>carrinho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.</a:t>
            </a:r>
            <a:r>
              <a:rPr lang="pt-BR" sz="1600" dirty="0">
                <a:latin typeface="Arial"/>
                <a:ea typeface="+mn-lt"/>
                <a:cs typeface="+mn-lt"/>
              </a:rPr>
              <a:t> </a:t>
            </a:r>
          </a:p>
          <a:p>
            <a:pPr lvl="1">
              <a:tabLst>
                <a:tab pos="1127760" algn="l"/>
              </a:tabLst>
            </a:pPr>
            <a:endParaRPr lang="pt-BR" sz="1600" dirty="0">
              <a:latin typeface="Arial"/>
              <a:cs typeface="Arial"/>
            </a:endParaRPr>
          </a:p>
          <a:p>
            <a:pPr lvl="1">
              <a:tabLst>
                <a:tab pos="1127760" algn="l"/>
              </a:tabLst>
            </a:pPr>
            <a:r>
              <a:rPr lang="pt-BR" sz="1600" dirty="0">
                <a:latin typeface="Arial"/>
                <a:ea typeface="+mn-lt"/>
                <a:cs typeface="+mn-lt"/>
              </a:rPr>
              <a:t> O sistema deve permitir ao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 usuário </a:t>
            </a:r>
            <a:r>
              <a:rPr lang="pt-BR" sz="1600" dirty="0">
                <a:latin typeface="Arial"/>
                <a:ea typeface="+mn-lt"/>
                <a:cs typeface="+mn-lt"/>
              </a:rPr>
              <a:t>voltar da tela 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de </a:t>
            </a:r>
            <a:r>
              <a:rPr lang="pt-BR" sz="1600" dirty="0">
                <a:latin typeface="Arial"/>
                <a:ea typeface="+mn-lt"/>
                <a:cs typeface="+mn-lt"/>
              </a:rPr>
              <a:t>finalizar compra ao carrinho para possíveis alterações </a:t>
            </a:r>
            <a:endParaRPr lang="pt-BR" sz="1600">
              <a:latin typeface="Arial"/>
              <a:ea typeface="+mn-lt"/>
              <a:cs typeface="+mn-lt"/>
            </a:endParaRPr>
          </a:p>
          <a:p>
            <a:pPr lvl="1">
              <a:tabLst>
                <a:tab pos="1127760" algn="l"/>
              </a:tabLst>
            </a:pPr>
            <a:endParaRPr lang="pt-BR" sz="1600" dirty="0">
              <a:latin typeface="Arial"/>
              <a:cs typeface="Arial"/>
            </a:endParaRPr>
          </a:p>
          <a:p>
            <a:pPr lvl="1">
              <a:tabLst>
                <a:tab pos="1127760" algn="l"/>
              </a:tabLst>
            </a:pPr>
            <a:r>
              <a:rPr lang="pt-BR" sz="1600" dirty="0">
                <a:latin typeface="Arial"/>
                <a:ea typeface="+mn-lt"/>
                <a:cs typeface="+mn-lt"/>
              </a:rPr>
              <a:t> O sistema deve permitir ao 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usuário </a:t>
            </a:r>
            <a:r>
              <a:rPr lang="pt-BR" sz="1600" dirty="0">
                <a:latin typeface="Arial"/>
                <a:ea typeface="+mn-lt"/>
                <a:cs typeface="+mn-lt"/>
              </a:rPr>
              <a:t>colocar seus dados de endereço e pagamento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.</a:t>
            </a:r>
            <a:r>
              <a:rPr lang="pt-BR" sz="1600" dirty="0">
                <a:latin typeface="Arial"/>
                <a:ea typeface="+mn-lt"/>
                <a:cs typeface="+mn-lt"/>
              </a:rPr>
              <a:t> </a:t>
            </a:r>
            <a:endParaRPr lang="pt-BR" dirty="0">
              <a:latin typeface="Arial"/>
              <a:ea typeface="+mn-lt"/>
              <a:cs typeface="+mn-lt"/>
            </a:endParaRPr>
          </a:p>
          <a:p>
            <a:pPr lvl="1">
              <a:tabLst>
                <a:tab pos="1127760" algn="l"/>
              </a:tabLst>
            </a:pPr>
            <a:endParaRPr lang="pt-BR" sz="1600" dirty="0">
              <a:latin typeface="Arial"/>
              <a:cs typeface="Arial"/>
            </a:endParaRPr>
          </a:p>
          <a:p>
            <a:pPr lvl="1">
              <a:tabLst>
                <a:tab pos="1127760" algn="l"/>
              </a:tabLst>
            </a:pPr>
            <a:r>
              <a:rPr lang="pt-BR" sz="1600" b="1" dirty="0">
                <a:latin typeface="Arial"/>
                <a:cs typeface="Arial"/>
              </a:rPr>
              <a:t>3. Requisitos Não Funcionais: </a:t>
            </a:r>
            <a:endParaRPr lang="pt-BR" sz="1600" dirty="0">
              <a:latin typeface="Arial"/>
              <a:cs typeface="Arial"/>
            </a:endParaRPr>
          </a:p>
          <a:p>
            <a:pPr lvl="1">
              <a:tabLst>
                <a:tab pos="1127760" algn="l"/>
              </a:tabLst>
            </a:pPr>
            <a:endParaRPr lang="pt-BR" sz="1600" dirty="0">
              <a:latin typeface="Arial"/>
              <a:cs typeface="Arial"/>
            </a:endParaRPr>
          </a:p>
          <a:p>
            <a:pPr lvl="1">
              <a:tabLst>
                <a:tab pos="1127760" algn="l"/>
              </a:tabLst>
            </a:pPr>
            <a:r>
              <a:rPr lang="pt-BR" sz="1600" dirty="0">
                <a:latin typeface="Arial"/>
                <a:cs typeface="Arial"/>
              </a:rPr>
              <a:t> Resposta do sistema dentro de um tempo aceitável (tempo de carregamento). </a:t>
            </a:r>
          </a:p>
          <a:p>
            <a:pPr lvl="1">
              <a:tabLst>
                <a:tab pos="1127760" algn="l"/>
              </a:tabLst>
            </a:pPr>
            <a:endParaRPr lang="pt-BR" sz="1600" dirty="0">
              <a:latin typeface="Arial"/>
              <a:cs typeface="Arial"/>
            </a:endParaRPr>
          </a:p>
          <a:p>
            <a:pPr lvl="1">
              <a:tabLst>
                <a:tab pos="1127760" algn="l"/>
              </a:tabLst>
            </a:pPr>
            <a:r>
              <a:rPr lang="pt-BR" sz="1600" dirty="0">
                <a:latin typeface="Arial"/>
                <a:cs typeface="Arial"/>
              </a:rPr>
              <a:t> Interface intuitiva para a navegação e gerenciamento do carrinho e finalizar compra. </a:t>
            </a:r>
          </a:p>
          <a:p>
            <a:pPr lvl="1">
              <a:tabLst>
                <a:tab pos="1127760" algn="l"/>
              </a:tabLst>
            </a:pPr>
            <a:endParaRPr lang="pt-BR" sz="1600" dirty="0">
              <a:latin typeface="Arial"/>
              <a:cs typeface="Arial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  <a:tabLst>
                <a:tab pos="1127760" algn="l"/>
              </a:tabLst>
            </a:pPr>
            <a:endParaRPr lang="pt-BR" sz="1600" dirty="0">
              <a:latin typeface="Arial"/>
              <a:cs typeface="Arial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C623F6C7-3A33-B31B-6B98-A8A2BCEED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58FB4751-880F-D840-AAA9-3A15815CC996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92C19F2-3A31-056A-015F-C4D7F82358E8}"/>
              </a:ext>
            </a:extLst>
          </p:cNvPr>
          <p:cNvCxnSpPr>
            <a:cxnSpLocks/>
          </p:cNvCxnSpPr>
          <p:nvPr/>
        </p:nvCxnSpPr>
        <p:spPr>
          <a:xfrm flipH="1">
            <a:off x="3613110" y="1238291"/>
            <a:ext cx="1" cy="5537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599BB29-1225-AD61-D54D-2C53EB6ED0BC}"/>
              </a:ext>
            </a:extLst>
          </p:cNvPr>
          <p:cNvCxnSpPr>
            <a:cxnSpLocks/>
          </p:cNvCxnSpPr>
          <p:nvPr/>
        </p:nvCxnSpPr>
        <p:spPr>
          <a:xfrm>
            <a:off x="7212819" y="1280885"/>
            <a:ext cx="0" cy="544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7CD14E-81AC-84FA-5AF5-1F46DA6B288D}"/>
              </a:ext>
            </a:extLst>
          </p:cNvPr>
          <p:cNvSpPr txBox="1"/>
          <p:nvPr/>
        </p:nvSpPr>
        <p:spPr>
          <a:xfrm>
            <a:off x="6961108" y="857674"/>
            <a:ext cx="4625200" cy="58775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endParaRPr lang="pt-BR" sz="14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pt-BR" sz="1400" b="1" dirty="0">
              <a:latin typeface="Arial"/>
              <a:ea typeface="+mn-lt"/>
              <a:cs typeface="Arial"/>
            </a:endParaRPr>
          </a:p>
          <a:p>
            <a:pPr lvl="1"/>
            <a:r>
              <a:rPr lang="pt-BR" sz="1600" dirty="0">
                <a:ea typeface="+mn-lt"/>
                <a:cs typeface="+mn-lt"/>
              </a:rPr>
              <a:t>  </a:t>
            </a:r>
            <a:r>
              <a:rPr lang="pt-BR" sz="1600" b="1" dirty="0">
                <a:latin typeface="Arial"/>
                <a:ea typeface="+mn-lt"/>
                <a:cs typeface="+mn-lt"/>
              </a:rPr>
              <a:t>4. </a:t>
            </a:r>
            <a:r>
              <a:rPr lang="pt-BR" sz="1600" b="1" dirty="0">
                <a:effectLst/>
                <a:latin typeface="Arial"/>
                <a:ea typeface="+mn-lt"/>
                <a:cs typeface="+mn-lt"/>
              </a:rPr>
              <a:t>Fluxo </a:t>
            </a:r>
            <a:r>
              <a:rPr lang="pt-BR" sz="1600" b="1" dirty="0">
                <a:latin typeface="Arial"/>
                <a:ea typeface="+mn-lt"/>
                <a:cs typeface="+mn-lt"/>
              </a:rPr>
              <a:t>Principal de Execução </a:t>
            </a:r>
            <a:endParaRPr lang="pt-BR" sz="1600" b="1" dirty="0">
              <a:latin typeface="Arial"/>
              <a:cs typeface="Arial"/>
            </a:endParaRPr>
          </a:p>
          <a:p>
            <a:pPr lvl="1"/>
            <a:endParaRPr lang="pt-BR" sz="1600" b="1" dirty="0">
              <a:latin typeface="Arial"/>
              <a:cs typeface="Arial"/>
            </a:endParaRPr>
          </a:p>
          <a:p>
            <a:pPr lvl="1"/>
            <a:r>
              <a:rPr lang="pt-BR" sz="1600" dirty="0">
                <a:latin typeface="Arial"/>
                <a:ea typeface="+mn-lt"/>
                <a:cs typeface="+mn-lt"/>
              </a:rPr>
              <a:t> 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O </a:t>
            </a:r>
            <a:r>
              <a:rPr lang="pt-BR" sz="1600" dirty="0">
                <a:latin typeface="Arial"/>
                <a:ea typeface="+mn-lt"/>
                <a:cs typeface="+mn-lt"/>
              </a:rPr>
              <a:t>usuário faz login no 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sistema </a:t>
            </a:r>
            <a:r>
              <a:rPr lang="pt-BR" sz="1600" dirty="0">
                <a:latin typeface="Arial"/>
                <a:ea typeface="+mn-lt"/>
                <a:cs typeface="+mn-lt"/>
              </a:rPr>
              <a:t>com sucesso. </a:t>
            </a:r>
            <a:endParaRPr lang="pt-BR" sz="1600">
              <a:latin typeface="Arial"/>
              <a:cs typeface="Arial"/>
            </a:endParaRPr>
          </a:p>
          <a:p>
            <a:pPr lvl="1">
              <a:tabLst>
                <a:tab pos="1371600" algn="l"/>
              </a:tabLst>
            </a:pPr>
            <a:r>
              <a:rPr lang="pt-BR" sz="1600" dirty="0">
                <a:latin typeface="Arial"/>
                <a:ea typeface="+mn-lt"/>
                <a:cs typeface="+mn-lt"/>
              </a:rPr>
              <a:t> O usuário consulta o catálogo 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de produtos </a:t>
            </a:r>
            <a:r>
              <a:rPr lang="pt-BR" sz="1600" dirty="0">
                <a:latin typeface="Arial"/>
                <a:ea typeface="+mn-lt"/>
                <a:cs typeface="+mn-lt"/>
              </a:rPr>
              <a:t>e escolhe um item. </a:t>
            </a:r>
            <a:endParaRPr lang="pt-BR" sz="1600" dirty="0">
              <a:latin typeface="Arial"/>
              <a:cs typeface="Arial"/>
            </a:endParaRPr>
          </a:p>
          <a:p>
            <a:pPr lvl="1">
              <a:tabLst>
                <a:tab pos="1371600" algn="l"/>
              </a:tabLst>
            </a:pPr>
            <a:r>
              <a:rPr lang="pt-BR" sz="1600">
                <a:latin typeface="Arial"/>
                <a:ea typeface="+mn-lt"/>
                <a:cs typeface="+mn-lt"/>
              </a:rPr>
              <a:t> </a:t>
            </a:r>
            <a:r>
              <a:rPr lang="pt-BR" sz="1600" dirty="0">
                <a:latin typeface="Arial"/>
                <a:ea typeface="+mn-lt"/>
                <a:cs typeface="+mn-lt"/>
              </a:rPr>
              <a:t>Se o produto estiver fora de estoque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, </a:t>
            </a:r>
            <a:r>
              <a:rPr lang="pt-BR" sz="1600" dirty="0">
                <a:latin typeface="Arial"/>
                <a:ea typeface="+mn-lt"/>
                <a:cs typeface="+mn-lt"/>
              </a:rPr>
              <a:t>o sistema bloqueia o botão “comprar” falando que não é possível colocar no carrinho. </a:t>
            </a:r>
            <a:endParaRPr lang="pt-BR" sz="1600" dirty="0">
              <a:latin typeface="Arial"/>
              <a:cs typeface="Arial"/>
            </a:endParaRPr>
          </a:p>
          <a:p>
            <a:pPr lvl="1">
              <a:tabLst>
                <a:tab pos="1371600" algn="l"/>
              </a:tabLst>
            </a:pPr>
            <a:r>
              <a:rPr lang="pt-BR" sz="1600">
                <a:latin typeface="Arial"/>
                <a:ea typeface="+mn-lt"/>
                <a:cs typeface="+mn-lt"/>
              </a:rPr>
              <a:t> </a:t>
            </a:r>
            <a:r>
              <a:rPr lang="pt-BR" sz="1600" dirty="0">
                <a:latin typeface="Arial"/>
                <a:ea typeface="+mn-lt"/>
                <a:cs typeface="+mn-lt"/>
              </a:rPr>
              <a:t>O sistema permite ao usuário adicionar o item ao carrinho. </a:t>
            </a:r>
            <a:endParaRPr lang="pt-BR" sz="1600" dirty="0">
              <a:latin typeface="Arial"/>
              <a:cs typeface="Arial"/>
            </a:endParaRPr>
          </a:p>
          <a:p>
            <a:pPr lvl="1">
              <a:tabLst>
                <a:tab pos="1371600" algn="l"/>
              </a:tabLst>
            </a:pPr>
            <a:r>
              <a:rPr lang="pt-BR" sz="1600">
                <a:latin typeface="Arial"/>
                <a:ea typeface="+mn-lt"/>
                <a:cs typeface="+mn-lt"/>
              </a:rPr>
              <a:t> </a:t>
            </a:r>
            <a:r>
              <a:rPr lang="pt-BR" sz="1600" dirty="0">
                <a:latin typeface="Arial"/>
                <a:ea typeface="+mn-lt"/>
                <a:cs typeface="+mn-lt"/>
              </a:rPr>
              <a:t>O usuário pode manter o carrinho (continuar comprando ou ver os itens adicionados). </a:t>
            </a:r>
            <a:endParaRPr lang="pt-BR" sz="1600" dirty="0">
              <a:latin typeface="Arial"/>
              <a:cs typeface="Arial"/>
            </a:endParaRPr>
          </a:p>
          <a:p>
            <a:pPr lvl="1">
              <a:tabLst>
                <a:tab pos="1371600" algn="l"/>
              </a:tabLst>
            </a:pPr>
            <a:r>
              <a:rPr lang="pt-BR" sz="1600">
                <a:latin typeface="Arial"/>
                <a:ea typeface="+mn-lt"/>
                <a:cs typeface="+mn-lt"/>
              </a:rPr>
              <a:t> </a:t>
            </a:r>
            <a:r>
              <a:rPr lang="pt-BR" sz="1600" dirty="0">
                <a:latin typeface="Arial"/>
                <a:ea typeface="+mn-lt"/>
                <a:cs typeface="+mn-lt"/>
              </a:rPr>
              <a:t>O usuário pode finalizar carrinho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, </a:t>
            </a:r>
            <a:r>
              <a:rPr lang="pt-BR" sz="1600" dirty="0">
                <a:latin typeface="Arial"/>
                <a:ea typeface="+mn-lt"/>
                <a:cs typeface="+mn-lt"/>
              </a:rPr>
              <a:t>indo para a tela de finalizar compra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.</a:t>
            </a:r>
            <a:r>
              <a:rPr lang="pt-BR" sz="1600" dirty="0">
                <a:latin typeface="Arial"/>
                <a:ea typeface="+mn-lt"/>
                <a:cs typeface="+mn-lt"/>
              </a:rPr>
              <a:t> </a:t>
            </a:r>
            <a:endParaRPr lang="pt-BR" sz="1600" dirty="0">
              <a:latin typeface="Arial"/>
              <a:cs typeface="Arial"/>
            </a:endParaRPr>
          </a:p>
          <a:p>
            <a:pPr lvl="1">
              <a:tabLst>
                <a:tab pos="1371600" algn="l"/>
              </a:tabLst>
            </a:pPr>
            <a:r>
              <a:rPr lang="pt-BR" sz="1600">
                <a:latin typeface="Arial"/>
                <a:ea typeface="+mn-lt"/>
                <a:cs typeface="+mn-lt"/>
              </a:rPr>
              <a:t> 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O usuário pode </a:t>
            </a:r>
            <a:r>
              <a:rPr lang="pt-BR" sz="1600" dirty="0">
                <a:latin typeface="Arial"/>
                <a:ea typeface="+mn-lt"/>
                <a:cs typeface="+mn-lt"/>
              </a:rPr>
              <a:t>colocar suas 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informações </a:t>
            </a:r>
            <a:r>
              <a:rPr lang="pt-BR" sz="1600" dirty="0">
                <a:latin typeface="Arial"/>
                <a:ea typeface="+mn-lt"/>
                <a:cs typeface="+mn-lt"/>
              </a:rPr>
              <a:t>de endereço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.</a:t>
            </a:r>
            <a:r>
              <a:rPr lang="pt-BR" sz="1600" dirty="0">
                <a:latin typeface="Arial"/>
                <a:ea typeface="+mn-lt"/>
                <a:cs typeface="+mn-lt"/>
              </a:rPr>
              <a:t> </a:t>
            </a:r>
            <a:endParaRPr lang="pt-BR" sz="1600" dirty="0">
              <a:latin typeface="Arial"/>
              <a:cs typeface="Arial"/>
            </a:endParaRPr>
          </a:p>
          <a:p>
            <a:pPr lvl="1"/>
            <a:r>
              <a:rPr lang="pt-BR" sz="1600">
                <a:latin typeface="Arial"/>
                <a:ea typeface="+mn-lt"/>
                <a:cs typeface="+mn-lt"/>
              </a:rPr>
              <a:t> </a:t>
            </a:r>
            <a:r>
              <a:rPr lang="pt-BR" sz="1600" dirty="0">
                <a:latin typeface="Arial"/>
                <a:ea typeface="+mn-lt"/>
                <a:cs typeface="+mn-lt"/>
              </a:rPr>
              <a:t>O usuário pode escolher o método de pagamento. </a:t>
            </a:r>
            <a:endParaRPr lang="pt-BR" sz="1600" dirty="0">
              <a:latin typeface="Arial"/>
              <a:cs typeface="Arial"/>
            </a:endParaRPr>
          </a:p>
          <a:p>
            <a:pPr lvl="1"/>
            <a:r>
              <a:rPr lang="pt-BR" sz="1600">
                <a:latin typeface="Arial"/>
                <a:ea typeface="+mn-lt"/>
                <a:cs typeface="+mn-lt"/>
              </a:rPr>
              <a:t> </a:t>
            </a:r>
            <a:r>
              <a:rPr lang="pt-BR" sz="1600" dirty="0">
                <a:latin typeface="Arial"/>
                <a:ea typeface="+mn-lt"/>
                <a:cs typeface="+mn-lt"/>
              </a:rPr>
              <a:t>O usuário finaliza a compra e 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o sistema </a:t>
            </a:r>
            <a:r>
              <a:rPr lang="pt-BR" sz="1600" dirty="0">
                <a:latin typeface="Arial"/>
                <a:ea typeface="+mn-lt"/>
                <a:cs typeface="+mn-lt"/>
              </a:rPr>
              <a:t>analisa se 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o </a:t>
            </a:r>
            <a:r>
              <a:rPr lang="pt-BR" sz="1600" dirty="0">
                <a:latin typeface="Arial"/>
                <a:ea typeface="+mn-lt"/>
                <a:cs typeface="+mn-lt"/>
              </a:rPr>
              <a:t>pagamento foi aceito</a:t>
            </a:r>
            <a:r>
              <a:rPr lang="pt-BR" sz="1600" dirty="0">
                <a:effectLst/>
                <a:latin typeface="Arial"/>
                <a:ea typeface="+mn-lt"/>
                <a:cs typeface="+mn-lt"/>
              </a:rPr>
              <a:t>.</a:t>
            </a:r>
            <a:r>
              <a:rPr lang="pt-BR" sz="1600" dirty="0">
                <a:latin typeface="Arial"/>
                <a:ea typeface="+mn-lt"/>
                <a:cs typeface="+mn-lt"/>
              </a:rPr>
              <a:t> </a:t>
            </a:r>
            <a:endParaRPr lang="pt-BR" sz="1600" dirty="0">
              <a:latin typeface="Arial"/>
              <a:cs typeface="Arial"/>
            </a:endParaRPr>
          </a:p>
          <a:p>
            <a:pPr marL="914400"/>
            <a:endParaRPr lang="pt-BR" sz="1600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  <a:p>
            <a:pPr marL="914400"/>
            <a:endParaRPr lang="pt-B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70E550-ADA5-BD56-C429-AE4773ED7694}"/>
              </a:ext>
            </a:extLst>
          </p:cNvPr>
          <p:cNvSpPr txBox="1"/>
          <p:nvPr/>
        </p:nvSpPr>
        <p:spPr>
          <a:xfrm>
            <a:off x="-300962" y="4380754"/>
            <a:ext cx="376850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pt-BR" sz="1600" b="1">
                <a:latin typeface="Arial"/>
                <a:cs typeface="Arial"/>
              </a:rPr>
              <a:t>2. Requisitos Funcionais: </a:t>
            </a:r>
            <a:endParaRPr lang="pt-BR" sz="1600">
              <a:latin typeface="Arial"/>
              <a:cs typeface="Arial"/>
            </a:endParaRPr>
          </a:p>
          <a:p>
            <a:pPr lvl="1"/>
            <a:endParaRPr lang="pt-BR" dirty="0"/>
          </a:p>
          <a:p>
            <a:pPr lvl="1"/>
            <a:r>
              <a:rPr lang="pt-BR" sz="1600" dirty="0">
                <a:latin typeface="Arial"/>
                <a:cs typeface="Arial"/>
              </a:rPr>
              <a:t> O usuário pode adicionar produtos ao carrinho a partir do catálogo. </a:t>
            </a:r>
          </a:p>
          <a:p>
            <a:pPr lvl="1"/>
            <a:endParaRPr lang="pt-BR" sz="1600" dirty="0">
              <a:latin typeface="Arial"/>
              <a:cs typeface="Arial"/>
            </a:endParaRPr>
          </a:p>
          <a:p>
            <a:pPr lvl="1"/>
            <a:r>
              <a:rPr lang="pt-BR" sz="1600" dirty="0">
                <a:latin typeface="Arial"/>
                <a:cs typeface="Arial"/>
              </a:rPr>
              <a:t> O usuário pode manter o carrinho com os produtos selecionados até a confirmação ou remoção. 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7912"/>
            <a:ext cx="7534656" cy="914400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200" b="0" dirty="0"/>
              <a:t>VÍDEO</a:t>
            </a:r>
            <a:br>
              <a:rPr lang="pt-BR" sz="3200" b="0" dirty="0"/>
            </a:b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2" name="Sprint 4 - CafeConnect">
            <a:hlinkClick r:id="" action="ppaction://media"/>
            <a:extLst>
              <a:ext uri="{FF2B5EF4-FFF2-40B4-BE49-F238E27FC236}">
                <a16:creationId xmlns:a16="http://schemas.microsoft.com/office/drawing/2014/main" id="{465E5CFF-A3D2-977E-D42C-7A8024FB5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975" y="1003300"/>
            <a:ext cx="11830050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925961" cy="50292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914400"/>
            <a:ext cx="4620768" cy="5029200"/>
          </a:xfrm>
        </p:spPr>
        <p:txBody>
          <a:bodyPr rtlCol="0" anchor="ctr"/>
          <a:lstStyle>
            <a:defPPr>
              <a:defRPr lang="pt-BR"/>
            </a:defPPr>
          </a:lstStyle>
          <a:p>
            <a:pPr algn="just" rtl="0"/>
            <a:r>
              <a:rPr lang="pt-BR" dirty="0"/>
              <a:t>Fernando Carneiro da Silva</a:t>
            </a:r>
          </a:p>
          <a:p>
            <a:pPr algn="just" rtl="0"/>
            <a:r>
              <a:rPr lang="pt-BR" dirty="0"/>
              <a:t>Gabriel Alves do Carmo</a:t>
            </a:r>
          </a:p>
          <a:p>
            <a:pPr algn="just" rtl="0"/>
            <a:r>
              <a:rPr lang="pt-BR" dirty="0" err="1"/>
              <a:t>Geovanna</a:t>
            </a:r>
            <a:r>
              <a:rPr lang="pt-BR" dirty="0"/>
              <a:t> Fernandes de Oliveira</a:t>
            </a:r>
          </a:p>
          <a:p>
            <a:pPr algn="just" rtl="0"/>
            <a:r>
              <a:rPr lang="pt-BR" dirty="0"/>
              <a:t>Gustavo Gregório </a:t>
            </a:r>
            <a:r>
              <a:rPr lang="pt-BR" dirty="0" err="1"/>
              <a:t>Nicolaci</a:t>
            </a:r>
            <a:endParaRPr lang="pt-BR" dirty="0"/>
          </a:p>
          <a:p>
            <a:pPr algn="just" rtl="0"/>
            <a:r>
              <a:rPr lang="pt-BR" dirty="0"/>
              <a:t>João Pedro de Lima Alves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izado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581_TF11964407_Win32" id="{641A8895-4354-406C-B9CA-F891BA043988}" vid="{629FFE0F-8D71-4964-97CB-CAB875D893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{5F9680E6-08A8-419F-8036-1A6173B314AD}tf11964407_win32</Template>
  <TotalTime>325</TotalTime>
  <Words>397</Words>
  <Application>Microsoft Office PowerPoint</Application>
  <PresentationFormat>Widescreen</PresentationFormat>
  <Paragraphs>60</Paragraphs>
  <Slides>6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Personalizado</vt:lpstr>
      <vt:lpstr>CAFECONNECT</vt:lpstr>
      <vt:lpstr>SUMÁRIO</vt:lpstr>
      <vt:lpstr>CONTEXTUALIZAÇÃO </vt:lpstr>
      <vt:lpstr>DESCRIÇÃO DAS ATIVIDADES</vt:lpstr>
      <vt:lpstr>VÍDEO 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 ARAUJO MOITA</dc:creator>
  <cp:lastModifiedBy>FERNANDO CARNEIRO DA SILVA</cp:lastModifiedBy>
  <cp:revision>127</cp:revision>
  <dcterms:created xsi:type="dcterms:W3CDTF">2024-08-27T20:15:00Z</dcterms:created>
  <dcterms:modified xsi:type="dcterms:W3CDTF">2024-10-30T15:35:22Z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